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6858000" cx="12192000"/>
  <p:notesSz cx="6858000" cy="9144000"/>
  <p:embeddedFontLst>
    <p:embeddedFont>
      <p:font typeface="Garamond"/>
      <p:regular r:id="rId28"/>
      <p:bold r:id="rId29"/>
      <p:italic r:id="rId30"/>
      <p:boldItalic r:id="rId31"/>
    </p:embeddedFont>
    <p:embeddedFont>
      <p:font typeface="Gill Sans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4" roundtripDataSignature="AMtx7mgaq7or8s6Q3iSJLYGblK+LFA7K/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Garamond-regular.fntdata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Garamond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Garamond-boldItalic.fntdata"/><Relationship Id="rId30" Type="http://schemas.openxmlformats.org/officeDocument/2006/relationships/font" Target="fonts/Garamond-italic.fntdata"/><Relationship Id="rId11" Type="http://schemas.openxmlformats.org/officeDocument/2006/relationships/slide" Target="slides/slide7.xml"/><Relationship Id="rId33" Type="http://schemas.openxmlformats.org/officeDocument/2006/relationships/font" Target="fonts/GillSans-bold.fntdata"/><Relationship Id="rId10" Type="http://schemas.openxmlformats.org/officeDocument/2006/relationships/slide" Target="slides/slide6.xml"/><Relationship Id="rId32" Type="http://schemas.openxmlformats.org/officeDocument/2006/relationships/font" Target="fonts/GillSans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customschemas.google.com/relationships/presentationmetadata" Target="meta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fi-FI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2a60ee3dc_0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g352a60ee3d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" name="Google Shape;70;g352a60ee3dc_0_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6e30b7f4da_0_4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16e30b7f4da_0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2" name="Google Shape;172;g16e30b7f4da_0_45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d706dec8e1_0_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g2d706dec8e1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2" name="Google Shape;182;g2d706dec8e1_0_3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6e30b7f4da_0_4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16e30b7f4da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g16e30b7f4da_0_48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6e30b7f4da_0_48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16e30b7f4da_0_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" name="Google Shape;201;g16e30b7f4da_0_48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d706dec8e1_0_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2d706dec8e1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1" name="Google Shape;211;g2d706dec8e1_0_2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4c1fa71d2a_0_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g14c1fa71d2a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1" name="Google Shape;221;g14c1fa71d2a_0_6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6e30b7f4da_1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16e30b7f4da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1" name="Google Shape;231;g16e30b7f4da_1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4c1fa71d2a_0_10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g14c1fa71d2a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g14c1fa71d2a_0_10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16e30b7f4da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g16e30b7f4d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2" name="Google Shape;252;g16e30b7f4da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4c1fa71d2a_0_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g14c1fa71d2a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1" name="Google Shape;261;g14c1fa71d2a_0_7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d706dec8e1_0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g2d706dec8e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" name="Google Shape;83;g2d706dec8e1_0_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52a60ee3dc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4" name="Google Shape;274;g352a60ee3dc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14c1fa71d2a_0_1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g14c1fa71d2a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6" name="Google Shape;286;g14c1fa71d2a_0_13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6e30b7f4da_1_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g16e30b7f4da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7" name="Google Shape;297;g16e30b7f4da_1_3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1f6ecd3fab_0_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g31f6ecd3fab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6" name="Google Shape;306;g31f6ecd3fab_0_6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d706dec8e1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g2d706dec8e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" name="Google Shape;93;g2d706dec8e1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2044e236ed_0_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g32044e236e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" name="Google Shape;103;g32044e236ed_0_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4c1fa71d2a_0_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g14c1fa71d2a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" name="Google Shape;111;g14c1fa71d2a_0_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6e30b7f4da_0_4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16e30b7f4da_0_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" name="Google Shape;122;g16e30b7f4da_0_4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6e30b7f4da_0_4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g16e30b7f4da_0_4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2" name="Google Shape;132;g16e30b7f4da_0_46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6e30b7f4da_0_3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16e30b7f4da_0_3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2" name="Google Shape;142;g16e30b7f4da_0_3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4c1fa71d2a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14c1fa71d2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2" name="Google Shape;152;g14c1fa71d2a_0_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slide 2">
  <p:cSld name="3_Titleslide 2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1f6ecd3fab_0_45"/>
          <p:cNvSpPr/>
          <p:nvPr>
            <p:ph idx="2" type="pic"/>
          </p:nvPr>
        </p:nvSpPr>
        <p:spPr>
          <a:xfrm>
            <a:off x="338667" y="254000"/>
            <a:ext cx="11514600" cy="5905500"/>
          </a:xfrm>
          <a:prstGeom prst="rect">
            <a:avLst/>
          </a:prstGeom>
          <a:solidFill>
            <a:srgbClr val="7F7F7F"/>
          </a:solidFill>
          <a:ln>
            <a:noFill/>
          </a:ln>
        </p:spPr>
      </p:sp>
      <p:sp>
        <p:nvSpPr>
          <p:cNvPr id="15" name="Google Shape;15;g31f6ecd3fab_0_45"/>
          <p:cNvSpPr txBox="1"/>
          <p:nvPr>
            <p:ph type="ctrTitle"/>
          </p:nvPr>
        </p:nvSpPr>
        <p:spPr>
          <a:xfrm>
            <a:off x="914400" y="2708920"/>
            <a:ext cx="10363200" cy="12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g31f6ecd3fab_0_45"/>
          <p:cNvSpPr txBox="1"/>
          <p:nvPr>
            <p:ph idx="1" type="subTitle"/>
          </p:nvPr>
        </p:nvSpPr>
        <p:spPr>
          <a:xfrm>
            <a:off x="914400" y="4267200"/>
            <a:ext cx="10363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/>
            </a:lvl3pPr>
            <a:lvl4pPr lvl="3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/>
            </a:lvl4pPr>
            <a:lvl5pPr lvl="4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/>
            </a:lvl5pPr>
            <a:lvl6pPr lvl="5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g31f6ecd3fab_0_45"/>
          <p:cNvSpPr txBox="1"/>
          <p:nvPr>
            <p:ph idx="10" type="dt"/>
          </p:nvPr>
        </p:nvSpPr>
        <p:spPr>
          <a:xfrm>
            <a:off x="10261600" y="6189117"/>
            <a:ext cx="9144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g31f6ecd3fab_0_45"/>
          <p:cNvSpPr txBox="1"/>
          <p:nvPr>
            <p:ph idx="11" type="ftr"/>
          </p:nvPr>
        </p:nvSpPr>
        <p:spPr>
          <a:xfrm>
            <a:off x="6768000" y="6189217"/>
            <a:ext cx="37440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g31f6ecd3fab_0_45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1f6ecd3fab_0_30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g31f6ecd3fab_0_30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55" name="Google Shape;55;g31f6ecd3fab_0_30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6" name="Google Shape;56;g31f6ecd3fab_0_30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7" name="Google Shape;57;g31f6ecd3fab_0_3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1f6ecd3fab_0_36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60" name="Google Shape;60;g31f6ecd3fab_0_3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1f6ecd3fab_0_39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3" name="Google Shape;63;g31f6ecd3fab_0_39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64" name="Google Shape;64;g31f6ecd3fab_0_3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1f6ecd3fab_0_4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Basic">
  <p:cSld name="Title and Content Basic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31f6ecd3fab_0_52"/>
          <p:cNvSpPr txBox="1"/>
          <p:nvPr>
            <p:ph idx="1" type="body"/>
          </p:nvPr>
        </p:nvSpPr>
        <p:spPr>
          <a:xfrm>
            <a:off x="772997" y="2204865"/>
            <a:ext cx="11029500" cy="3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algn="l">
              <a:lnSpc>
                <a:spcPct val="80000"/>
              </a:lnSpc>
              <a:spcBef>
                <a:spcPts val="1100"/>
              </a:spcBef>
              <a:spcAft>
                <a:spcPts val="0"/>
              </a:spcAft>
              <a:buSzPts val="20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600"/>
              <a:buChar char="‒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‒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g31f6ecd3fab_0_52"/>
          <p:cNvSpPr txBox="1"/>
          <p:nvPr>
            <p:ph idx="10" type="dt"/>
          </p:nvPr>
        </p:nvSpPr>
        <p:spPr>
          <a:xfrm>
            <a:off x="10261600" y="6189117"/>
            <a:ext cx="9144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g31f6ecd3fab_0_52"/>
          <p:cNvSpPr txBox="1"/>
          <p:nvPr>
            <p:ph idx="11" type="ftr"/>
          </p:nvPr>
        </p:nvSpPr>
        <p:spPr>
          <a:xfrm>
            <a:off x="6768000" y="6189217"/>
            <a:ext cx="37440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g31f6ecd3fab_0_52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25" name="Google Shape;25;g31f6ecd3fab_0_52"/>
          <p:cNvSpPr txBox="1"/>
          <p:nvPr>
            <p:ph type="title"/>
          </p:nvPr>
        </p:nvSpPr>
        <p:spPr>
          <a:xfrm>
            <a:off x="2063552" y="802411"/>
            <a:ext cx="9722100" cy="9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31f6ecd3fab_0_1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8" name="Google Shape;28;g31f6ecd3fab_0_1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9" name="Google Shape;29;g31f6ecd3fab_0_1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31f6ecd3fab_0_4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32" name="Google Shape;32;g31f6ecd3fab_0_4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33" name="Google Shape;33;g31f6ecd3fab_0_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31f6ecd3fab_0_8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g31f6ecd3fab_0_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31f6ecd3fab_0_1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39" name="Google Shape;39;g31f6ecd3fab_0_15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0" name="Google Shape;40;g31f6ecd3fab_0_15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1" name="Google Shape;41;g31f6ecd3fab_0_1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31f6ecd3fab_0_2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44" name="Google Shape;44;g31f6ecd3fab_0_2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31f6ecd3fab_0_23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47" name="Google Shape;47;g31f6ecd3fab_0_23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8" name="Google Shape;48;g31f6ecd3fab_0_2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31f6ecd3fab_0_27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51" name="Google Shape;51;g31f6ecd3fab_0_2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1f6ecd3fab_0_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g31f6ecd3fab_0_0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g31f6ecd3fab_0_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Relationship Id="rId4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10.png"/><Relationship Id="rId5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19.png"/><Relationship Id="rId9" Type="http://schemas.openxmlformats.org/officeDocument/2006/relationships/image" Target="../media/image18.png"/><Relationship Id="rId5" Type="http://schemas.openxmlformats.org/officeDocument/2006/relationships/image" Target="../media/image6.png"/><Relationship Id="rId6" Type="http://schemas.openxmlformats.org/officeDocument/2006/relationships/image" Target="../media/image21.png"/><Relationship Id="rId7" Type="http://schemas.openxmlformats.org/officeDocument/2006/relationships/image" Target="../media/image32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52a60ee3dc_0_10"/>
          <p:cNvSpPr/>
          <p:nvPr/>
        </p:nvSpPr>
        <p:spPr>
          <a:xfrm>
            <a:off x="1974975" y="2221925"/>
            <a:ext cx="8724300" cy="185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g352a60ee3dc_0_10"/>
          <p:cNvSpPr txBox="1"/>
          <p:nvPr>
            <p:ph type="ctrTitle"/>
          </p:nvPr>
        </p:nvSpPr>
        <p:spPr>
          <a:xfrm>
            <a:off x="1035350" y="2221925"/>
            <a:ext cx="10363200" cy="174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500"/>
              <a:buFont typeface="Garamond"/>
              <a:buNone/>
            </a:pPr>
            <a:r>
              <a:rPr lang="fi-FI" sz="6000">
                <a:latin typeface="Garamond"/>
                <a:ea typeface="Garamond"/>
                <a:cs typeface="Garamond"/>
                <a:sym typeface="Garamond"/>
              </a:rPr>
              <a:t>Open source GIS - QGIS </a:t>
            </a:r>
            <a:endParaRPr b="0" sz="6000"/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3300"/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 sz="3300"/>
              <a:t>Geospatial data visualization and mapping</a:t>
            </a:r>
            <a:endParaRPr sz="3300"/>
          </a:p>
        </p:txBody>
      </p:sp>
      <p:sp>
        <p:nvSpPr>
          <p:cNvPr id="74" name="Google Shape;74;g352a60ee3dc_0_10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75" name="Google Shape;75;g352a60ee3dc_0_10"/>
          <p:cNvSpPr txBox="1"/>
          <p:nvPr/>
        </p:nvSpPr>
        <p:spPr>
          <a:xfrm>
            <a:off x="2130750" y="5081013"/>
            <a:ext cx="79305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i-FI" sz="185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Dr. Binyam Tesfaw Hailu and Mr. Kedir Hajisheko</a:t>
            </a:r>
            <a:endParaRPr b="1" i="0" sz="21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76" name="Google Shape;76;g352a60ee3dc_0_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5536225"/>
            <a:ext cx="2706825" cy="65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g352a60ee3dc_0_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96800" y="5673425"/>
            <a:ext cx="2050522" cy="51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g352a60ee3dc_0_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02263" y="315925"/>
            <a:ext cx="4829325" cy="135132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g352a60ee3dc_0_10"/>
          <p:cNvSpPr txBox="1"/>
          <p:nvPr/>
        </p:nvSpPr>
        <p:spPr>
          <a:xfrm>
            <a:off x="2595450" y="4163525"/>
            <a:ext cx="7465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fi-FI" sz="1600" u="none" cap="none" strike="noStrike">
                <a:solidFill>
                  <a:srgbClr val="1A699E"/>
                </a:solidFill>
                <a:latin typeface="Arial"/>
                <a:ea typeface="Arial"/>
                <a:cs typeface="Arial"/>
                <a:sym typeface="Arial"/>
              </a:rPr>
              <a:t>Training of Trainers in Eastern Nile Water Resources Models and Tools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1A69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fi-FI" sz="1600" u="none" cap="none" strike="noStrike">
                <a:solidFill>
                  <a:srgbClr val="1A699E"/>
                </a:solidFill>
                <a:latin typeface="Arial"/>
                <a:ea typeface="Arial"/>
                <a:cs typeface="Arial"/>
                <a:sym typeface="Arial"/>
              </a:rPr>
              <a:t>6 – 10 May 2025</a:t>
            </a:r>
            <a:endParaRPr b="1" i="0" sz="1600" u="none" cap="none" strike="noStrike">
              <a:solidFill>
                <a:srgbClr val="1A69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6e30b7f4da_0_459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175" name="Google Shape;175;g16e30b7f4da_0_459"/>
          <p:cNvSpPr txBox="1"/>
          <p:nvPr>
            <p:ph type="title"/>
          </p:nvPr>
        </p:nvSpPr>
        <p:spPr>
          <a:xfrm>
            <a:off x="173925" y="295475"/>
            <a:ext cx="5957400" cy="7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fi-FI" sz="4000"/>
              <a:t>Quantum GIS / QGIS</a:t>
            </a:r>
            <a:endParaRPr b="1" sz="4000"/>
          </a:p>
        </p:txBody>
      </p:sp>
      <p:sp>
        <p:nvSpPr>
          <p:cNvPr id="176" name="Google Shape;176;g16e30b7f4da_0_459"/>
          <p:cNvSpPr txBox="1"/>
          <p:nvPr/>
        </p:nvSpPr>
        <p:spPr>
          <a:xfrm>
            <a:off x="173925" y="1016975"/>
            <a:ext cx="11888700" cy="3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fi-FI" sz="25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QGIS is a free and open source GIS software licensed under the GNU General Public License.</a:t>
            </a:r>
            <a:endParaRPr b="0" i="0" sz="2500" u="none" cap="none" strike="noStrike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fi-FI" sz="25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QGIS is an official project of the Open Source Geospatial Foundation (OSGeo).</a:t>
            </a:r>
            <a:endParaRPr b="0" i="0" sz="2500" u="none" cap="none" strike="noStrike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fi-FI" sz="25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It is a cross-platform GIS solution, supporting a variety of operating systems like Linux, Mac OSX, Windows and Android.</a:t>
            </a:r>
            <a:endParaRPr b="0" i="0" sz="2500" u="none" cap="none" strike="noStrike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fi-FI" sz="25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QGIS is not only a desktop GIS. They also provide a spatial file browser, a server application, and web applications.</a:t>
            </a:r>
            <a:endParaRPr b="0" i="0" sz="2550" u="none" cap="none" strike="noStrike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g16e30b7f4da_0_4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47528" y="4549475"/>
            <a:ext cx="6309171" cy="186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g16e30b7f4da_0_4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d706dec8e1_0_39"/>
          <p:cNvSpPr txBox="1"/>
          <p:nvPr>
            <p:ph idx="1" type="body"/>
          </p:nvPr>
        </p:nvSpPr>
        <p:spPr>
          <a:xfrm>
            <a:off x="772997" y="2204865"/>
            <a:ext cx="11029500" cy="3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sp>
        <p:nvSpPr>
          <p:cNvPr id="185" name="Google Shape;185;g2d706dec8e1_0_39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186" name="Google Shape;186;g2d706dec8e1_0_39"/>
          <p:cNvSpPr txBox="1"/>
          <p:nvPr>
            <p:ph type="title"/>
          </p:nvPr>
        </p:nvSpPr>
        <p:spPr>
          <a:xfrm>
            <a:off x="2063552" y="802411"/>
            <a:ext cx="9722100" cy="9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187" name="Google Shape;187;g2d706dec8e1_0_39"/>
          <p:cNvPicPr preferRelativeResize="0"/>
          <p:nvPr/>
        </p:nvPicPr>
        <p:blipFill rotWithShape="1">
          <a:blip r:embed="rId3">
            <a:alphaModFix/>
          </a:blip>
          <a:srcRect b="7034" l="0" r="0" t="6106"/>
          <a:stretch/>
        </p:blipFill>
        <p:spPr>
          <a:xfrm>
            <a:off x="126650" y="136700"/>
            <a:ext cx="11829228" cy="6421376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8" name="Google Shape;188;g2d706dec8e1_0_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97422" y="5008425"/>
            <a:ext cx="4759278" cy="140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6e30b7f4da_0_481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id="195" name="Google Shape;195;g16e30b7f4da_0_481"/>
          <p:cNvPicPr preferRelativeResize="0"/>
          <p:nvPr/>
        </p:nvPicPr>
        <p:blipFill rotWithShape="1">
          <a:blip r:embed="rId3">
            <a:alphaModFix/>
          </a:blip>
          <a:srcRect b="0" l="964" r="3338" t="0"/>
          <a:stretch/>
        </p:blipFill>
        <p:spPr>
          <a:xfrm>
            <a:off x="332025" y="929300"/>
            <a:ext cx="9249077" cy="5756149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16e30b7f4da_0_481"/>
          <p:cNvSpPr txBox="1"/>
          <p:nvPr/>
        </p:nvSpPr>
        <p:spPr>
          <a:xfrm>
            <a:off x="0" y="0"/>
            <a:ext cx="6002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fi-FI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QGIS interface</a:t>
            </a:r>
            <a:endParaRPr b="1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g16e30b7f4da_0_48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6e30b7f4da_0_488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id="204" name="Google Shape;204;g16e30b7f4da_0_488"/>
          <p:cNvPicPr preferRelativeResize="0"/>
          <p:nvPr/>
        </p:nvPicPr>
        <p:blipFill rotWithShape="1">
          <a:blip r:embed="rId3">
            <a:alphaModFix/>
          </a:blip>
          <a:srcRect b="14529" l="0" r="0" t="0"/>
          <a:stretch/>
        </p:blipFill>
        <p:spPr>
          <a:xfrm>
            <a:off x="791225" y="697200"/>
            <a:ext cx="4145900" cy="56009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5" name="Google Shape;205;g16e30b7f4da_0_4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34777" y="152400"/>
            <a:ext cx="3802002" cy="6553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6" name="Google Shape;206;g16e30b7f4da_0_488"/>
          <p:cNvSpPr txBox="1"/>
          <p:nvPr/>
        </p:nvSpPr>
        <p:spPr>
          <a:xfrm>
            <a:off x="0" y="0"/>
            <a:ext cx="6002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fi-FI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QGIS interface</a:t>
            </a:r>
            <a:endParaRPr b="1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g16e30b7f4da_0_4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d706dec8e1_0_27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id="214" name="Google Shape;214;g2d706dec8e1_0_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28750" y="611725"/>
            <a:ext cx="7724851" cy="52052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2d706dec8e1_0_27"/>
          <p:cNvSpPr txBox="1"/>
          <p:nvPr/>
        </p:nvSpPr>
        <p:spPr>
          <a:xfrm>
            <a:off x="0" y="0"/>
            <a:ext cx="5269500" cy="9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1" i="0" lang="fi-FI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GIS data Models</a:t>
            </a:r>
            <a:endParaRPr b="1" i="0" sz="4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2d706dec8e1_0_27"/>
          <p:cNvSpPr txBox="1"/>
          <p:nvPr/>
        </p:nvSpPr>
        <p:spPr>
          <a:xfrm>
            <a:off x="75125" y="847850"/>
            <a:ext cx="4282200" cy="59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fi-FI" sz="2900" u="none" cap="none" strike="noStrike">
                <a:solidFill>
                  <a:srgbClr val="45454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GIS data model enables a computer to represent real geographical elements as graphical elements. </a:t>
            </a:r>
            <a:endParaRPr b="0" i="0" sz="2900" u="none" cap="none" strike="noStrike">
              <a:solidFill>
                <a:srgbClr val="45454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45454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fi-FI" sz="2900" u="none" cap="none" strike="noStrike">
                <a:solidFill>
                  <a:srgbClr val="45454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Two representational models are dominant; </a:t>
            </a:r>
            <a:endParaRPr b="0" i="0" sz="2900" u="none" cap="none" strike="noStrike">
              <a:solidFill>
                <a:srgbClr val="45454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45454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545"/>
              </a:buClr>
              <a:buSzPts val="2900"/>
              <a:buFont typeface="Arial"/>
              <a:buChar char="●"/>
            </a:pPr>
            <a:r>
              <a:rPr b="0" i="0" lang="fi-FI" sz="2900" u="none" cap="none" strike="noStrike">
                <a:solidFill>
                  <a:srgbClr val="45454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raster (grid-based) and </a:t>
            </a:r>
            <a:endParaRPr b="0" i="0" sz="2900" u="none" cap="none" strike="noStrike">
              <a:solidFill>
                <a:srgbClr val="45454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45454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545"/>
              </a:buClr>
              <a:buSzPts val="2900"/>
              <a:buFont typeface="Arial"/>
              <a:buChar char="●"/>
            </a:pPr>
            <a:r>
              <a:rPr b="0" i="0" lang="fi-FI" sz="2900" u="none" cap="none" strike="noStrike">
                <a:solidFill>
                  <a:srgbClr val="45454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vector (line-based):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7" name="Google Shape;217;g2d706dec8e1_0_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4c1fa71d2a_0_60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224" name="Google Shape;224;g14c1fa71d2a_0_60"/>
          <p:cNvSpPr txBox="1"/>
          <p:nvPr>
            <p:ph type="title"/>
          </p:nvPr>
        </p:nvSpPr>
        <p:spPr>
          <a:xfrm>
            <a:off x="94100" y="109925"/>
            <a:ext cx="101679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 sz="4000"/>
              <a:t>Vector Data Management</a:t>
            </a:r>
            <a:endParaRPr sz="4000"/>
          </a:p>
        </p:txBody>
      </p:sp>
      <p:pic>
        <p:nvPicPr>
          <p:cNvPr id="225" name="Google Shape;225;g14c1fa71d2a_0_60"/>
          <p:cNvPicPr preferRelativeResize="0"/>
          <p:nvPr/>
        </p:nvPicPr>
        <p:blipFill rotWithShape="1">
          <a:blip r:embed="rId3">
            <a:alphaModFix/>
          </a:blip>
          <a:srcRect b="6278" l="0" r="0" t="0"/>
          <a:stretch/>
        </p:blipFill>
        <p:spPr>
          <a:xfrm>
            <a:off x="674851" y="891125"/>
            <a:ext cx="9971675" cy="5830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6" name="Google Shape;226;g14c1fa71d2a_0_60"/>
          <p:cNvPicPr preferRelativeResize="0"/>
          <p:nvPr/>
        </p:nvPicPr>
        <p:blipFill rotWithShape="1">
          <a:blip r:embed="rId3">
            <a:alphaModFix/>
          </a:blip>
          <a:srcRect b="10285" l="34904" r="41077" t="20724"/>
          <a:stretch/>
        </p:blipFill>
        <p:spPr>
          <a:xfrm>
            <a:off x="8568600" y="0"/>
            <a:ext cx="3623400" cy="64938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7" name="Google Shape;227;g14c1fa71d2a_0_60"/>
          <p:cNvSpPr/>
          <p:nvPr/>
        </p:nvSpPr>
        <p:spPr>
          <a:xfrm>
            <a:off x="4175000" y="2332650"/>
            <a:ext cx="2006100" cy="4161300"/>
          </a:xfrm>
          <a:prstGeom prst="rect">
            <a:avLst/>
          </a:prstGeom>
          <a:noFill/>
          <a:ln cap="flat" cmpd="sng" w="38100">
            <a:solidFill>
              <a:srgbClr val="11111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g16e30b7f4da_1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88075" y="77750"/>
            <a:ext cx="1803925" cy="50477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g16e30b7f4da_1_18"/>
          <p:cNvSpPr txBox="1"/>
          <p:nvPr>
            <p:ph idx="1" type="body"/>
          </p:nvPr>
        </p:nvSpPr>
        <p:spPr>
          <a:xfrm>
            <a:off x="772997" y="2204865"/>
            <a:ext cx="11029500" cy="3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sp>
        <p:nvSpPr>
          <p:cNvPr id="235" name="Google Shape;235;g16e30b7f4da_1_18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236" name="Google Shape;236;g16e30b7f4da_1_18"/>
          <p:cNvSpPr txBox="1"/>
          <p:nvPr>
            <p:ph type="title"/>
          </p:nvPr>
        </p:nvSpPr>
        <p:spPr>
          <a:xfrm>
            <a:off x="2063552" y="802411"/>
            <a:ext cx="9722100" cy="9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237" name="Google Shape;237;g16e30b7f4da_1_18"/>
          <p:cNvPicPr preferRelativeResize="0"/>
          <p:nvPr/>
        </p:nvPicPr>
        <p:blipFill rotWithShape="1">
          <a:blip r:embed="rId4">
            <a:alphaModFix/>
          </a:blip>
          <a:srcRect b="13392" l="0" r="23382" t="11329"/>
          <a:stretch/>
        </p:blipFill>
        <p:spPr>
          <a:xfrm>
            <a:off x="0" y="0"/>
            <a:ext cx="10239499" cy="6272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8" name="Google Shape;238;g16e30b7f4da_1_18"/>
          <p:cNvPicPr preferRelativeResize="0"/>
          <p:nvPr/>
        </p:nvPicPr>
        <p:blipFill rotWithShape="1">
          <a:blip r:embed="rId4">
            <a:alphaModFix/>
          </a:blip>
          <a:srcRect b="48843" l="814" r="82569" t="22599"/>
          <a:stretch/>
        </p:blipFill>
        <p:spPr>
          <a:xfrm>
            <a:off x="7091275" y="1035250"/>
            <a:ext cx="5100725" cy="54650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4c1fa71d2a_0_104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245" name="Google Shape;245;g14c1fa71d2a_0_104"/>
          <p:cNvSpPr txBox="1"/>
          <p:nvPr>
            <p:ph type="title"/>
          </p:nvPr>
        </p:nvSpPr>
        <p:spPr>
          <a:xfrm>
            <a:off x="0" y="187775"/>
            <a:ext cx="101679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 sz="4000"/>
              <a:t>Raster Data Management </a:t>
            </a:r>
            <a:endParaRPr sz="4000"/>
          </a:p>
        </p:txBody>
      </p:sp>
      <p:pic>
        <p:nvPicPr>
          <p:cNvPr id="246" name="Google Shape;246;g14c1fa71d2a_0_104"/>
          <p:cNvPicPr preferRelativeResize="0"/>
          <p:nvPr/>
        </p:nvPicPr>
        <p:blipFill rotWithShape="1">
          <a:blip r:embed="rId3">
            <a:alphaModFix/>
          </a:blip>
          <a:srcRect b="8508" l="0" r="0" t="0"/>
          <a:stretch/>
        </p:blipFill>
        <p:spPr>
          <a:xfrm>
            <a:off x="0" y="1108925"/>
            <a:ext cx="9906725" cy="5651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47" name="Google Shape;247;g14c1fa71d2a_0_104"/>
          <p:cNvPicPr preferRelativeResize="0"/>
          <p:nvPr/>
        </p:nvPicPr>
        <p:blipFill rotWithShape="1">
          <a:blip r:embed="rId3">
            <a:alphaModFix/>
          </a:blip>
          <a:srcRect b="9732" l="25125" r="50698" t="24464"/>
          <a:stretch/>
        </p:blipFill>
        <p:spPr>
          <a:xfrm>
            <a:off x="8335350" y="0"/>
            <a:ext cx="3856649" cy="65458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8" name="Google Shape;248;g14c1fa71d2a_0_104"/>
          <p:cNvSpPr/>
          <p:nvPr/>
        </p:nvSpPr>
        <p:spPr>
          <a:xfrm>
            <a:off x="2705875" y="2503725"/>
            <a:ext cx="2006100" cy="4256700"/>
          </a:xfrm>
          <a:prstGeom prst="rect">
            <a:avLst/>
          </a:prstGeom>
          <a:noFill/>
          <a:ln cap="flat" cmpd="sng" w="38100">
            <a:solidFill>
              <a:srgbClr val="11111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16e30b7f4da_1_0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id="255" name="Google Shape;255;g16e30b7f4da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125" y="381900"/>
            <a:ext cx="8614125" cy="59627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6" name="Google Shape;256;g16e30b7f4da_1_0"/>
          <p:cNvPicPr preferRelativeResize="0"/>
          <p:nvPr/>
        </p:nvPicPr>
        <p:blipFill rotWithShape="1">
          <a:blip r:embed="rId3">
            <a:alphaModFix/>
          </a:blip>
          <a:srcRect b="71144" l="0" r="46230" t="0"/>
          <a:stretch/>
        </p:blipFill>
        <p:spPr>
          <a:xfrm>
            <a:off x="4885575" y="3081900"/>
            <a:ext cx="7150800" cy="26564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7" name="Google Shape;257;g16e30b7f4da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4c1fa71d2a_0_76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264" name="Google Shape;264;g14c1fa71d2a_0_76"/>
          <p:cNvSpPr txBox="1"/>
          <p:nvPr>
            <p:ph type="title"/>
          </p:nvPr>
        </p:nvSpPr>
        <p:spPr>
          <a:xfrm>
            <a:off x="0" y="238225"/>
            <a:ext cx="101679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 sz="4000"/>
              <a:t>Coordinate Reference Systems in QGIS</a:t>
            </a:r>
            <a:endParaRPr sz="4000"/>
          </a:p>
        </p:txBody>
      </p:sp>
      <p:pic>
        <p:nvPicPr>
          <p:cNvPr id="265" name="Google Shape;265;g14c1fa71d2a_0_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1900" y="1558025"/>
            <a:ext cx="4557201" cy="45518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66" name="Google Shape;266;g14c1fa71d2a_0_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40450" y="1743201"/>
            <a:ext cx="6268101" cy="435431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67" name="Google Shape;267;g14c1fa71d2a_0_76"/>
          <p:cNvSpPr txBox="1"/>
          <p:nvPr/>
        </p:nvSpPr>
        <p:spPr>
          <a:xfrm>
            <a:off x="2118300" y="1019425"/>
            <a:ext cx="2568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fi-FI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GCS WGS84</a:t>
            </a:r>
            <a:endParaRPr b="1" i="0" sz="1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14c1fa71d2a_0_76"/>
          <p:cNvSpPr txBox="1"/>
          <p:nvPr/>
        </p:nvSpPr>
        <p:spPr>
          <a:xfrm>
            <a:off x="5924775" y="1019425"/>
            <a:ext cx="4309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fi-FI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PCS - WGS84/UTM Zone 3</a:t>
            </a:r>
            <a:r>
              <a:rPr b="1" lang="fi-FI" sz="1700">
                <a:solidFill>
                  <a:srgbClr val="FF0000"/>
                </a:solidFill>
              </a:rPr>
              <a:t>7N</a:t>
            </a:r>
            <a:endParaRPr b="1" i="0" sz="17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fi-FI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Adindan /UTM Zone 3</a:t>
            </a:r>
            <a:r>
              <a:rPr b="1" lang="fi-FI" sz="1700">
                <a:solidFill>
                  <a:srgbClr val="FF0000"/>
                </a:solidFill>
              </a:rPr>
              <a:t>7</a:t>
            </a:r>
            <a:r>
              <a:rPr b="1" i="0" lang="fi-FI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b="1" i="0" sz="17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9" name="Google Shape;269;g14c1fa71d2a_0_7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g14c1fa71d2a_0_76"/>
          <p:cNvSpPr txBox="1"/>
          <p:nvPr/>
        </p:nvSpPr>
        <p:spPr>
          <a:xfrm>
            <a:off x="482075" y="6313725"/>
            <a:ext cx="4603200" cy="4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fi-FI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Geographic Coordinate System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14c1fa71d2a_0_76"/>
          <p:cNvSpPr txBox="1"/>
          <p:nvPr/>
        </p:nvSpPr>
        <p:spPr>
          <a:xfrm>
            <a:off x="5777775" y="6251675"/>
            <a:ext cx="4603200" cy="4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fi-FI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Projected Coordinate System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d706dec8e1_0_15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86" name="Google Shape;86;g2d706dec8e1_0_1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i-FI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g2d706dec8e1_0_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5400" y="822100"/>
            <a:ext cx="11551299" cy="520033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g2d706dec8e1_0_15"/>
          <p:cNvSpPr txBox="1"/>
          <p:nvPr/>
        </p:nvSpPr>
        <p:spPr>
          <a:xfrm>
            <a:off x="171050" y="93300"/>
            <a:ext cx="7044600" cy="7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fi-FI" sz="29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Geographic Information System (GIS)</a:t>
            </a:r>
            <a:endParaRPr b="1" i="0" sz="29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g2d706dec8e1_0_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52a60ee3dc_0_0"/>
          <p:cNvSpPr txBox="1"/>
          <p:nvPr>
            <p:ph idx="12" type="sldNum"/>
          </p:nvPr>
        </p:nvSpPr>
        <p:spPr>
          <a:xfrm>
            <a:off x="15062147" y="6217622"/>
            <a:ext cx="975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descr="Picture 2" id="277" name="Google Shape;277;g352a60ee3dc_0_0"/>
          <p:cNvPicPr preferRelativeResize="0"/>
          <p:nvPr/>
        </p:nvPicPr>
        <p:blipFill rotWithShape="1">
          <a:blip r:embed="rId3">
            <a:alphaModFix/>
          </a:blip>
          <a:srcRect b="0" l="0" r="1787" t="0"/>
          <a:stretch/>
        </p:blipFill>
        <p:spPr>
          <a:xfrm>
            <a:off x="1634887" y="266263"/>
            <a:ext cx="8922226" cy="6325474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g352a60ee3dc_0_0"/>
          <p:cNvSpPr txBox="1"/>
          <p:nvPr/>
        </p:nvSpPr>
        <p:spPr>
          <a:xfrm>
            <a:off x="171075" y="3001350"/>
            <a:ext cx="1259700" cy="6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fi-FI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GCS</a:t>
            </a:r>
            <a:endParaRPr b="1" i="0" sz="3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g352a60ee3dc_0_0"/>
          <p:cNvSpPr txBox="1"/>
          <p:nvPr/>
        </p:nvSpPr>
        <p:spPr>
          <a:xfrm>
            <a:off x="10761225" y="3001350"/>
            <a:ext cx="1259700" cy="6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fi-FI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PCS</a:t>
            </a:r>
            <a:endParaRPr b="1" i="0" sz="3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g352a60ee3dc_0_0"/>
          <p:cNvSpPr txBox="1"/>
          <p:nvPr/>
        </p:nvSpPr>
        <p:spPr>
          <a:xfrm>
            <a:off x="5253150" y="587850"/>
            <a:ext cx="1371600" cy="6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i-FI" sz="2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Conical</a:t>
            </a:r>
            <a:endParaRPr b="1" i="0" sz="2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g352a60ee3dc_0_0"/>
          <p:cNvSpPr txBox="1"/>
          <p:nvPr/>
        </p:nvSpPr>
        <p:spPr>
          <a:xfrm>
            <a:off x="4177025" y="2699675"/>
            <a:ext cx="1950000" cy="6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i-FI" sz="2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Spherical</a:t>
            </a:r>
            <a:endParaRPr b="1" i="0" sz="2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g352a60ee3dc_0_0"/>
          <p:cNvSpPr txBox="1"/>
          <p:nvPr/>
        </p:nvSpPr>
        <p:spPr>
          <a:xfrm>
            <a:off x="5138075" y="6310950"/>
            <a:ext cx="2497500" cy="6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i-FI" sz="2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Cylindrical</a:t>
            </a:r>
            <a:endParaRPr b="1" i="0" sz="2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4c1fa71d2a_0_139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289" name="Google Shape;289;g14c1fa71d2a_0_139"/>
          <p:cNvSpPr txBox="1"/>
          <p:nvPr>
            <p:ph type="title"/>
          </p:nvPr>
        </p:nvSpPr>
        <p:spPr>
          <a:xfrm>
            <a:off x="0" y="181050"/>
            <a:ext cx="10167900" cy="7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 sz="4000"/>
              <a:t>Map Production in QGIS</a:t>
            </a:r>
            <a:endParaRPr sz="3200"/>
          </a:p>
        </p:txBody>
      </p:sp>
      <p:sp>
        <p:nvSpPr>
          <p:cNvPr id="290" name="Google Shape;290;g14c1fa71d2a_0_139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g14c1fa71d2a_0_139"/>
          <p:cNvPicPr preferRelativeResize="0"/>
          <p:nvPr/>
        </p:nvPicPr>
        <p:blipFill rotWithShape="1">
          <a:blip r:embed="rId3">
            <a:alphaModFix/>
          </a:blip>
          <a:srcRect b="12842" l="26204" r="16578" t="29153"/>
          <a:stretch/>
        </p:blipFill>
        <p:spPr>
          <a:xfrm>
            <a:off x="28775" y="919350"/>
            <a:ext cx="9268431" cy="5845775"/>
          </a:xfrm>
          <a:prstGeom prst="rect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id="292" name="Google Shape;292;g14c1fa71d2a_0_139"/>
          <p:cNvPicPr preferRelativeResize="0"/>
          <p:nvPr/>
        </p:nvPicPr>
        <p:blipFill rotWithShape="1">
          <a:blip r:embed="rId3">
            <a:alphaModFix/>
          </a:blip>
          <a:srcRect b="16653" l="27593" r="49657" t="29155"/>
          <a:stretch/>
        </p:blipFill>
        <p:spPr>
          <a:xfrm>
            <a:off x="7868825" y="0"/>
            <a:ext cx="4323176" cy="6407025"/>
          </a:xfrm>
          <a:prstGeom prst="rect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id="293" name="Google Shape;293;g14c1fa71d2a_0_139"/>
          <p:cNvPicPr preferRelativeResize="0"/>
          <p:nvPr/>
        </p:nvPicPr>
        <p:blipFill rotWithShape="1">
          <a:blip r:embed="rId3">
            <a:alphaModFix/>
          </a:blip>
          <a:srcRect b="12842" l="63550" r="16580" t="29153"/>
          <a:stretch/>
        </p:blipFill>
        <p:spPr>
          <a:xfrm>
            <a:off x="4650529" y="919350"/>
            <a:ext cx="3218300" cy="5845775"/>
          </a:xfrm>
          <a:prstGeom prst="rect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16e30b7f4da_1_35"/>
          <p:cNvSpPr txBox="1"/>
          <p:nvPr>
            <p:ph idx="1" type="body"/>
          </p:nvPr>
        </p:nvSpPr>
        <p:spPr>
          <a:xfrm>
            <a:off x="756150" y="1537950"/>
            <a:ext cx="11029500" cy="49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200"/>
              <a:buNone/>
            </a:pPr>
            <a:r>
              <a:rPr b="1" lang="fi-FI" sz="2300"/>
              <a:t>Module 1</a:t>
            </a:r>
            <a:r>
              <a:rPr b="1" lang="fi-FI" sz="1750"/>
              <a:t>: </a:t>
            </a:r>
            <a:r>
              <a:rPr b="1" lang="fi-FI" sz="2300"/>
              <a:t>Downloading and Installation of Quantum Geographic Information Systems (QGIS) + QGIS interface</a:t>
            </a:r>
            <a:endParaRPr b="1" sz="2300"/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200"/>
              <a:buNone/>
            </a:pPr>
            <a:r>
              <a:rPr b="1" lang="fi-FI" sz="2300"/>
              <a:t>Module 2: Loading Spatial Data and Visualization in QGIS</a:t>
            </a:r>
            <a:endParaRPr b="1" sz="2300"/>
          </a:p>
          <a:p>
            <a:pPr indent="-374650" lvl="0" marL="9144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300"/>
              <a:buChar char="•"/>
            </a:pPr>
            <a:r>
              <a:rPr b="1" lang="fi-FI" sz="2300"/>
              <a:t>Working with Tabular data</a:t>
            </a:r>
            <a:endParaRPr b="1" sz="2300"/>
          </a:p>
          <a:p>
            <a:pPr indent="-37465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b="1" lang="fi-FI" sz="2300"/>
              <a:t>Working with Vector and Raster Data</a:t>
            </a:r>
            <a:endParaRPr b="1" sz="2300"/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200"/>
              <a:buNone/>
            </a:pPr>
            <a:r>
              <a:rPr b="1" lang="fi-FI" sz="2300"/>
              <a:t>Module 3: Coordinate Reference Systems in QGIS</a:t>
            </a:r>
            <a:endParaRPr b="1" sz="2300"/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200"/>
              <a:buNone/>
            </a:pPr>
            <a:r>
              <a:rPr b="1" lang="fi-FI" sz="2300"/>
              <a:t>Module 4: Spatial Data Analysis and Geoprocessing</a:t>
            </a:r>
            <a:endParaRPr b="1" sz="2300"/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200"/>
              <a:buNone/>
            </a:pPr>
            <a:r>
              <a:rPr b="1" lang="fi-FI" sz="2300"/>
              <a:t>Module 5: Map Production in QGIS</a:t>
            </a:r>
            <a:endParaRPr b="1" sz="2300"/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 sz="2300"/>
          </a:p>
          <a:p>
            <a:pPr indent="0" lvl="0" marL="0" marR="1270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/>
          </a:p>
          <a:p>
            <a:pPr indent="0" lvl="0" marL="0" rtl="0" algn="l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sp>
        <p:nvSpPr>
          <p:cNvPr id="300" name="Google Shape;300;g16e30b7f4da_1_35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301" name="Google Shape;301;g16e30b7f4da_1_35"/>
          <p:cNvSpPr txBox="1"/>
          <p:nvPr>
            <p:ph type="title"/>
          </p:nvPr>
        </p:nvSpPr>
        <p:spPr>
          <a:xfrm>
            <a:off x="655800" y="802400"/>
            <a:ext cx="111300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/>
              <a:t>Modules</a:t>
            </a:r>
            <a:endParaRPr/>
          </a:p>
        </p:txBody>
      </p:sp>
      <p:pic>
        <p:nvPicPr>
          <p:cNvPr id="302" name="Google Shape;302;g16e30b7f4da_1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1f6ecd3fab_0_66"/>
          <p:cNvSpPr txBox="1"/>
          <p:nvPr>
            <p:ph idx="1" type="body"/>
          </p:nvPr>
        </p:nvSpPr>
        <p:spPr>
          <a:xfrm>
            <a:off x="773000" y="811525"/>
            <a:ext cx="11029500" cy="57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fi-FI" sz="1900">
                <a:solidFill>
                  <a:srgbClr val="222222"/>
                </a:solidFill>
              </a:rPr>
              <a:t>DSS:</a:t>
            </a:r>
            <a:endParaRPr sz="1900"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Hydro Stations to replace the flow layer in the GeoDB</a:t>
            </a:r>
            <a:endParaRPr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Meteo Stations to replace the rainfall layer in the GeoDB</a:t>
            </a:r>
            <a:endParaRPr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ERA5: this is new. It contains basically the grid of the global dataset precipitation we used as input for the model. I think we should add it into the website.</a:t>
            </a:r>
            <a:endParaRPr>
              <a:solidFill>
                <a:srgbClr val="222222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fi-FI" sz="1900">
                <a:solidFill>
                  <a:srgbClr val="222222"/>
                </a:solidFill>
              </a:rPr>
              <a:t>HEC-HMS</a:t>
            </a:r>
            <a:endParaRPr sz="1900"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HMS catchments: to replace the existing layer (some topological mistakes were corrected)</a:t>
            </a:r>
            <a:endParaRPr>
              <a:solidFill>
                <a:srgbClr val="222222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fi-FI" sz="1900">
                <a:solidFill>
                  <a:srgbClr val="222222"/>
                </a:solidFill>
              </a:rPr>
              <a:t>HEC-RAS</a:t>
            </a:r>
            <a:endParaRPr sz="1900"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Rivers_RAS (Rivers)</a:t>
            </a:r>
            <a:endParaRPr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XS_RAS.shp (Cross Sections (XS used to create model geometry; please get rid of the attributes except River, Reach, River Station))</a:t>
            </a:r>
            <a:endParaRPr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Reservoirs_RAS (Reservoirs (reservoirs implemented in the model))</a:t>
            </a:r>
            <a:endParaRPr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City_RAS (Cities (main cities where we extracted main results))</a:t>
            </a:r>
            <a:endParaRPr>
              <a:solidFill>
                <a:srgbClr val="222222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fi-FI" sz="1900">
                <a:solidFill>
                  <a:srgbClr val="222222"/>
                </a:solidFill>
              </a:rPr>
              <a:t>RESSIM</a:t>
            </a:r>
            <a:endParaRPr sz="1900">
              <a:solidFill>
                <a:srgbClr val="222222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fi-FI">
                <a:solidFill>
                  <a:srgbClr val="222222"/>
                </a:solidFill>
              </a:rPr>
              <a:t>Reservoirs in the model</a:t>
            </a:r>
            <a:endParaRPr>
              <a:solidFill>
                <a:srgbClr val="222222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200"/>
              <a:buChar char="●"/>
            </a:pPr>
            <a:r>
              <a:rPr lang="fi-FI" sz="1900">
                <a:solidFill>
                  <a:srgbClr val="222222"/>
                </a:solidFill>
              </a:rPr>
              <a:t>RASTER DEM 1km GTOPO30</a:t>
            </a:r>
            <a:endParaRPr>
              <a:solidFill>
                <a:srgbClr val="222222"/>
              </a:solidFill>
            </a:endParaRPr>
          </a:p>
        </p:txBody>
      </p:sp>
      <p:sp>
        <p:nvSpPr>
          <p:cNvPr id="309" name="Google Shape;309;g31f6ecd3fab_0_66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310" name="Google Shape;310;g31f6ecd3fab_0_66"/>
          <p:cNvSpPr txBox="1"/>
          <p:nvPr>
            <p:ph type="title"/>
          </p:nvPr>
        </p:nvSpPr>
        <p:spPr>
          <a:xfrm>
            <a:off x="207325" y="235529"/>
            <a:ext cx="97221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i-FI"/>
              <a:t>Geospatial Data for the QGIS Training</a:t>
            </a:r>
            <a:endParaRPr/>
          </a:p>
        </p:txBody>
      </p:sp>
      <p:pic>
        <p:nvPicPr>
          <p:cNvPr id="311" name="Google Shape;311;g31f6ecd3fab_0_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d706dec8e1_0_0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96" name="Google Shape;96;g2d706dec8e1_0_0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i-FI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g2d706dec8e1_0_0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i-FI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g2d706dec8e1_0_0"/>
          <p:cNvPicPr preferRelativeResize="0"/>
          <p:nvPr/>
        </p:nvPicPr>
        <p:blipFill rotWithShape="1">
          <a:blip r:embed="rId3">
            <a:alphaModFix/>
          </a:blip>
          <a:srcRect b="0" l="2490" r="944" t="4780"/>
          <a:stretch/>
        </p:blipFill>
        <p:spPr>
          <a:xfrm>
            <a:off x="57025" y="969925"/>
            <a:ext cx="11118976" cy="570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2d706dec8e1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2044e236ed_0_17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id="106" name="Google Shape;106;g32044e236ed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04359" y="45100"/>
            <a:ext cx="7375376" cy="676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g32044e236ed_0_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4c1fa71d2a_0_47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114" name="Google Shape;114;g14c1fa71d2a_0_47"/>
          <p:cNvSpPr txBox="1"/>
          <p:nvPr>
            <p:ph idx="4294967295" type="body"/>
          </p:nvPr>
        </p:nvSpPr>
        <p:spPr>
          <a:xfrm>
            <a:off x="139950" y="1294163"/>
            <a:ext cx="11477100" cy="16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400"/>
              <a:buFont typeface="Arial"/>
              <a:buNone/>
            </a:pPr>
            <a:r>
              <a:rPr b="1" lang="fi-FI" sz="3500"/>
              <a:t>An open source software application by definition is software that GIS users can freely access and modify the source code for. </a:t>
            </a:r>
            <a:endParaRPr b="1" sz="35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400"/>
              <a:buFont typeface="Arial"/>
              <a:buNone/>
            </a:pPr>
            <a:r>
              <a:t/>
            </a:r>
            <a:endParaRPr b="1" sz="3500"/>
          </a:p>
          <a:p>
            <a:pPr indent="-76200" lvl="0" marL="76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5B70"/>
              </a:buClr>
              <a:buSzPts val="2200"/>
              <a:buFont typeface="Arial"/>
              <a:buNone/>
            </a:pPr>
            <a:r>
              <a:t/>
            </a:r>
            <a:endParaRPr b="1" sz="3500">
              <a:solidFill>
                <a:srgbClr val="FF0000"/>
              </a:solidFill>
            </a:endParaRPr>
          </a:p>
        </p:txBody>
      </p:sp>
      <p:sp>
        <p:nvSpPr>
          <p:cNvPr id="115" name="Google Shape;115;g14c1fa71d2a_0_47"/>
          <p:cNvSpPr txBox="1"/>
          <p:nvPr/>
        </p:nvSpPr>
        <p:spPr>
          <a:xfrm>
            <a:off x="0" y="193100"/>
            <a:ext cx="8865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fi-FI" sz="4000" u="none" cap="none" strike="noStrike">
                <a:solidFill>
                  <a:srgbClr val="111111"/>
                </a:solidFill>
                <a:highlight>
                  <a:srgbClr val="FFF2CC"/>
                </a:highlight>
                <a:latin typeface="Arial"/>
                <a:ea typeface="Arial"/>
                <a:cs typeface="Arial"/>
                <a:sym typeface="Arial"/>
              </a:rPr>
              <a:t>Open Source Software Application</a:t>
            </a:r>
            <a:endParaRPr b="1" i="0" sz="4000" u="none" cap="none" strike="noStrike">
              <a:solidFill>
                <a:srgbClr val="111111"/>
              </a:solidFill>
              <a:highlight>
                <a:srgbClr val="FFF2CC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g14c1fa71d2a_0_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9150" y="2472600"/>
            <a:ext cx="6139550" cy="346035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g14c1fa71d2a_0_47"/>
          <p:cNvSpPr txBox="1"/>
          <p:nvPr/>
        </p:nvSpPr>
        <p:spPr>
          <a:xfrm>
            <a:off x="139950" y="3110200"/>
            <a:ext cx="5897700" cy="26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fi-FI" sz="3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Open source projects typically are worked on by a community of volunteer programmers.</a:t>
            </a:r>
            <a:endParaRPr b="1" i="0" sz="46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6200" lvl="0" marL="76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t/>
            </a:r>
            <a:endParaRPr b="1" i="0" sz="3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g14c1fa71d2a_0_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6e30b7f4da_0_452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125" name="Google Shape;125;g16e30b7f4da_0_452"/>
          <p:cNvSpPr txBox="1"/>
          <p:nvPr>
            <p:ph idx="4294967295" type="body"/>
          </p:nvPr>
        </p:nvSpPr>
        <p:spPr>
          <a:xfrm>
            <a:off x="434925" y="1508450"/>
            <a:ext cx="9066900" cy="4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-76200" lvl="0" marL="76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5B70"/>
              </a:buClr>
              <a:buSzPts val="2200"/>
              <a:buFont typeface="Arial"/>
              <a:buNone/>
            </a:pPr>
            <a:r>
              <a:rPr lang="fi-FI" sz="2300"/>
              <a:t>the following four kinds of freedom in order to call it ’free software’ [FreeSoftware]:</a:t>
            </a:r>
            <a:endParaRPr sz="2600"/>
          </a:p>
          <a:p>
            <a:pPr indent="76200" lvl="0" marL="241300" rtl="0" algn="l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rgbClr val="195B70"/>
              </a:buClr>
              <a:buSzPts val="2200"/>
              <a:buFont typeface="Arial"/>
              <a:buNone/>
            </a:pPr>
            <a:r>
              <a:rPr lang="fi-FI" sz="2300"/>
              <a:t>1. “The freedom to run the program, for any purpose.”</a:t>
            </a:r>
            <a:endParaRPr sz="2600"/>
          </a:p>
          <a:p>
            <a:pPr indent="76200" lvl="0" marL="241300" rtl="0" algn="l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rgbClr val="195B70"/>
              </a:buClr>
              <a:buSzPts val="2200"/>
              <a:buFont typeface="Arial"/>
              <a:buNone/>
            </a:pPr>
            <a:r>
              <a:rPr lang="fi-FI" sz="2300"/>
              <a:t>2. “The freedom to study how the program works, and adapt it to your needs.”</a:t>
            </a:r>
            <a:endParaRPr sz="2600"/>
          </a:p>
          <a:p>
            <a:pPr indent="76200" lvl="0" marL="241300" rtl="0" algn="l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rgbClr val="195B70"/>
              </a:buClr>
              <a:buSzPts val="2200"/>
              <a:buFont typeface="Arial"/>
              <a:buNone/>
            </a:pPr>
            <a:r>
              <a:rPr lang="fi-FI" sz="2300"/>
              <a:t>3. “The freedom to redistribute copies so you can help your neighbor.”</a:t>
            </a:r>
            <a:endParaRPr sz="2600"/>
          </a:p>
          <a:p>
            <a:pPr indent="76200" lvl="0" marL="241300" rtl="0" algn="l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rgbClr val="195B70"/>
              </a:buClr>
              <a:buSzPts val="2200"/>
              <a:buFont typeface="Arial"/>
              <a:buNone/>
            </a:pPr>
            <a:r>
              <a:rPr lang="fi-FI" sz="2300"/>
              <a:t>4. “The freedom to improve the program, and release your improvements to the public, so that the whole community benefits.”</a:t>
            </a:r>
            <a:endParaRPr sz="2600"/>
          </a:p>
          <a:p>
            <a:pPr indent="-215900" lvl="0" marL="241300" rtl="0" algn="l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rgbClr val="111111"/>
              </a:buClr>
              <a:buSzPts val="2200"/>
              <a:buFont typeface="Arial"/>
              <a:buNone/>
            </a:pPr>
            <a:r>
              <a:rPr lang="fi-FI" sz="2300">
                <a:solidFill>
                  <a:srgbClr val="111111"/>
                </a:solidFill>
              </a:rPr>
              <a:t>It is important to understand that the term ’free’ is about freedom and not about price.</a:t>
            </a:r>
            <a:endParaRPr sz="2600"/>
          </a:p>
        </p:txBody>
      </p:sp>
      <p:sp>
        <p:nvSpPr>
          <p:cNvPr id="126" name="Google Shape;126;g16e30b7f4da_0_452"/>
          <p:cNvSpPr txBox="1"/>
          <p:nvPr>
            <p:ph type="title"/>
          </p:nvPr>
        </p:nvSpPr>
        <p:spPr>
          <a:xfrm>
            <a:off x="92800" y="294125"/>
            <a:ext cx="101028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400"/>
              <a:buFont typeface="Arial"/>
              <a:buNone/>
            </a:pPr>
            <a:r>
              <a:rPr b="1" lang="fi-FI" sz="4600"/>
              <a:t>Free / Open Source Software</a:t>
            </a:r>
            <a:endParaRPr b="1" sz="4600"/>
          </a:p>
        </p:txBody>
      </p:sp>
      <p:pic>
        <p:nvPicPr>
          <p:cNvPr id="127" name="Google Shape;127;g16e30b7f4da_0_452"/>
          <p:cNvPicPr preferRelativeResize="0"/>
          <p:nvPr/>
        </p:nvPicPr>
        <p:blipFill rotWithShape="1">
          <a:blip r:embed="rId3">
            <a:alphaModFix/>
          </a:blip>
          <a:srcRect b="0" l="5988" r="0" t="0"/>
          <a:stretch/>
        </p:blipFill>
        <p:spPr>
          <a:xfrm>
            <a:off x="9283950" y="1851950"/>
            <a:ext cx="2740100" cy="291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16e30b7f4da_0_4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6e30b7f4da_0_466"/>
          <p:cNvSpPr txBox="1"/>
          <p:nvPr>
            <p:ph idx="1" type="body"/>
          </p:nvPr>
        </p:nvSpPr>
        <p:spPr>
          <a:xfrm>
            <a:off x="772998" y="1961050"/>
            <a:ext cx="5383200" cy="3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Free License</a:t>
            </a:r>
            <a:endParaRPr sz="4300"/>
          </a:p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Customizable</a:t>
            </a:r>
            <a:endParaRPr sz="4300"/>
          </a:p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Interoperability</a:t>
            </a:r>
            <a:endParaRPr sz="4300"/>
          </a:p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Sharable</a:t>
            </a:r>
            <a:endParaRPr sz="4300"/>
          </a:p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Redistributable</a:t>
            </a:r>
            <a:endParaRPr sz="4300"/>
          </a:p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Portability</a:t>
            </a:r>
            <a:endParaRPr sz="4300"/>
          </a:p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300"/>
              <a:buChar char="•"/>
            </a:pPr>
            <a:r>
              <a:rPr lang="fi-FI" sz="4300"/>
              <a:t>Collaborative</a:t>
            </a:r>
            <a:endParaRPr sz="4300"/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sp>
        <p:nvSpPr>
          <p:cNvPr id="135" name="Google Shape;135;g16e30b7f4da_0_466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pic>
        <p:nvPicPr>
          <p:cNvPr descr="Image" id="136" name="Google Shape;136;g16e30b7f4da_0_466"/>
          <p:cNvPicPr preferRelativeResize="0"/>
          <p:nvPr/>
        </p:nvPicPr>
        <p:blipFill rotWithShape="1">
          <a:blip r:embed="rId3">
            <a:alphaModFix/>
          </a:blip>
          <a:srcRect b="19340" l="13341" r="12162" t="12123"/>
          <a:stretch/>
        </p:blipFill>
        <p:spPr>
          <a:xfrm>
            <a:off x="5269800" y="1018602"/>
            <a:ext cx="5841589" cy="574652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g16e30b7f4da_0_466"/>
          <p:cNvSpPr txBox="1"/>
          <p:nvPr/>
        </p:nvSpPr>
        <p:spPr>
          <a:xfrm>
            <a:off x="73200" y="164750"/>
            <a:ext cx="43749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</a:pPr>
            <a:r>
              <a:rPr b="1" i="0" lang="fi-FI" sz="5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Open Source</a:t>
            </a:r>
            <a:endParaRPr b="1" i="0" sz="5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g16e30b7f4da_0_4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6e30b7f4da_0_314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145" name="Google Shape;145;g16e30b7f4da_0_314"/>
          <p:cNvSpPr txBox="1"/>
          <p:nvPr>
            <p:ph idx="4294967295" type="title"/>
          </p:nvPr>
        </p:nvSpPr>
        <p:spPr>
          <a:xfrm>
            <a:off x="250375" y="307800"/>
            <a:ext cx="7958100" cy="53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100"/>
              <a:buFont typeface="Garamond"/>
              <a:buNone/>
            </a:pPr>
            <a:r>
              <a:rPr b="1" lang="fi-FI" sz="4000" cap="none">
                <a:latin typeface="Garamond"/>
                <a:ea typeface="Garamond"/>
                <a:cs typeface="Garamond"/>
                <a:sym typeface="Garamond"/>
              </a:rPr>
              <a:t>Benefits of the Open Source</a:t>
            </a:r>
            <a:endParaRPr b="1" sz="4000"/>
          </a:p>
        </p:txBody>
      </p:sp>
      <p:sp>
        <p:nvSpPr>
          <p:cNvPr id="146" name="Google Shape;146;g16e30b7f4da_0_314"/>
          <p:cNvSpPr txBox="1"/>
          <p:nvPr>
            <p:ph idx="4294967295" type="body"/>
          </p:nvPr>
        </p:nvSpPr>
        <p:spPr>
          <a:xfrm>
            <a:off x="664950" y="1265850"/>
            <a:ext cx="10149900" cy="52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-292100" lvl="0" marL="292100" rtl="0" algn="l">
              <a:lnSpc>
                <a:spcPct val="7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•"/>
            </a:pPr>
            <a:r>
              <a:rPr b="0" lang="fi-FI" sz="29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No licensing fees</a:t>
            </a:r>
            <a:endParaRPr b="0" sz="29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457200" rtl="0" algn="l">
              <a:lnSpc>
                <a:spcPct val="7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29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921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•"/>
            </a:pPr>
            <a:r>
              <a:rPr b="0" lang="fi-FI" sz="29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–Resources are allocated to building applications and enhancing software, not licensing multiple machines</a:t>
            </a:r>
            <a:endParaRPr sz="2700">
              <a:solidFill>
                <a:schemeClr val="dk1"/>
              </a:solidFill>
            </a:endParaRPr>
          </a:p>
          <a:p>
            <a:pPr indent="-1143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rgbClr val="83992A"/>
              </a:buClr>
              <a:buSzPts val="2800"/>
              <a:buFont typeface="Arial"/>
              <a:buNone/>
            </a:pPr>
            <a:r>
              <a:t/>
            </a:r>
            <a:endParaRPr b="0" sz="29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921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•"/>
            </a:pPr>
            <a:r>
              <a:rPr b="0" lang="fi-FI" sz="29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Enables development of highly customized applications based on client’s needs</a:t>
            </a:r>
            <a:endParaRPr sz="2700">
              <a:solidFill>
                <a:schemeClr val="dk1"/>
              </a:solidFill>
            </a:endParaRPr>
          </a:p>
          <a:p>
            <a:pPr indent="-1143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rgbClr val="83992A"/>
              </a:buClr>
              <a:buSzPts val="2800"/>
              <a:buFont typeface="Arial"/>
              <a:buNone/>
            </a:pPr>
            <a:r>
              <a:t/>
            </a:r>
            <a:endParaRPr b="0" sz="29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921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•"/>
            </a:pPr>
            <a:r>
              <a:rPr b="0" lang="fi-FI" sz="29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Vibrant user community</a:t>
            </a:r>
            <a:endParaRPr sz="2700">
              <a:solidFill>
                <a:schemeClr val="dk1"/>
              </a:solidFill>
            </a:endParaRPr>
          </a:p>
          <a:p>
            <a:pPr indent="-1143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rgbClr val="83992A"/>
              </a:buClr>
              <a:buSzPts val="2800"/>
              <a:buFont typeface="Arial"/>
              <a:buNone/>
            </a:pPr>
            <a:r>
              <a:t/>
            </a:r>
            <a:endParaRPr b="0" sz="29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921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•"/>
            </a:pPr>
            <a:r>
              <a:rPr b="0" lang="fi-FI" sz="29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Development priorities are driven by end-user needs</a:t>
            </a:r>
            <a:endParaRPr sz="2700">
              <a:solidFill>
                <a:schemeClr val="dk1"/>
              </a:solidFill>
            </a:endParaRPr>
          </a:p>
          <a:p>
            <a:pPr indent="-1143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rgbClr val="83992A"/>
              </a:buClr>
              <a:buSzPts val="2800"/>
              <a:buFont typeface="Arial"/>
              <a:buNone/>
            </a:pPr>
            <a:r>
              <a:t/>
            </a:r>
            <a:endParaRPr b="0" sz="29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-292100" lvl="0" marL="292100" rtl="0" algn="l">
              <a:lnSpc>
                <a:spcPct val="72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•"/>
            </a:pPr>
            <a:r>
              <a:rPr b="0" lang="fi-FI" sz="29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Issues can be resolved in-house</a:t>
            </a:r>
            <a:endParaRPr sz="2700">
              <a:solidFill>
                <a:schemeClr val="dk1"/>
              </a:solidFill>
            </a:endParaRPr>
          </a:p>
        </p:txBody>
      </p:sp>
      <p:pic>
        <p:nvPicPr>
          <p:cNvPr id="147" name="Google Shape;147;g16e30b7f4da_0_314"/>
          <p:cNvPicPr preferRelativeResize="0"/>
          <p:nvPr/>
        </p:nvPicPr>
        <p:blipFill rotWithShape="1">
          <a:blip r:embed="rId3">
            <a:alphaModFix/>
          </a:blip>
          <a:srcRect b="22146" l="13955" r="14914" t="6864"/>
          <a:stretch/>
        </p:blipFill>
        <p:spPr>
          <a:xfrm>
            <a:off x="8553075" y="3545450"/>
            <a:ext cx="3436750" cy="302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g16e30b7f4da_0_3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14c1fa71d2a_0_1"/>
          <p:cNvSpPr txBox="1"/>
          <p:nvPr>
            <p:ph idx="12" type="sldNum"/>
          </p:nvPr>
        </p:nvSpPr>
        <p:spPr>
          <a:xfrm>
            <a:off x="11176000" y="6189117"/>
            <a:ext cx="6807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fi-FI"/>
              <a:t>‹#›</a:t>
            </a:fld>
            <a:endParaRPr/>
          </a:p>
        </p:txBody>
      </p:sp>
      <p:sp>
        <p:nvSpPr>
          <p:cNvPr id="155" name="Google Shape;155;g14c1fa71d2a_0_1"/>
          <p:cNvSpPr txBox="1"/>
          <p:nvPr>
            <p:ph type="title"/>
          </p:nvPr>
        </p:nvSpPr>
        <p:spPr>
          <a:xfrm>
            <a:off x="76200" y="153949"/>
            <a:ext cx="9722100" cy="7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fi-FI"/>
              <a:t>Open Source GIS Software Options</a:t>
            </a:r>
            <a:endParaRPr b="1"/>
          </a:p>
        </p:txBody>
      </p:sp>
      <p:sp>
        <p:nvSpPr>
          <p:cNvPr id="156" name="Google Shape;156;g14c1fa71d2a_0_1"/>
          <p:cNvSpPr txBox="1"/>
          <p:nvPr/>
        </p:nvSpPr>
        <p:spPr>
          <a:xfrm>
            <a:off x="2474750" y="1378400"/>
            <a:ext cx="76260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fi-FI" sz="22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https://gisgeography.com/free-gis-software/</a:t>
            </a:r>
            <a:endParaRPr b="0" i="0" sz="22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g14c1fa71d2a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3793" y="2333625"/>
            <a:ext cx="4960499" cy="101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14c1fa71d2a_0_1"/>
          <p:cNvSpPr txBox="1"/>
          <p:nvPr/>
        </p:nvSpPr>
        <p:spPr>
          <a:xfrm>
            <a:off x="3283375" y="2422800"/>
            <a:ext cx="3058200" cy="9696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fi-FI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ILWIS (The Integrated Land and Water Information System)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g14c1fa71d2a_0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98501" y="3710676"/>
            <a:ext cx="3058201" cy="2405624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14c1fa71d2a_0_1"/>
          <p:cNvSpPr txBox="1"/>
          <p:nvPr/>
        </p:nvSpPr>
        <p:spPr>
          <a:xfrm>
            <a:off x="8790950" y="3720275"/>
            <a:ext cx="10194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fi-FI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GeoDA</a:t>
            </a:r>
            <a:endParaRPr b="1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Google Shape;161;g14c1fa71d2a_0_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83375" y="3495075"/>
            <a:ext cx="2600325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14c1fa71d2a_0_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83375" y="4809525"/>
            <a:ext cx="4384726" cy="137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g14c1fa71d2a_0_1"/>
          <p:cNvSpPr txBox="1"/>
          <p:nvPr/>
        </p:nvSpPr>
        <p:spPr>
          <a:xfrm>
            <a:off x="4596000" y="4809525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i-FI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Whitebox GAT (Geospatial Analysis Toolbox)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g14c1fa71d2a_0_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66400" y="3606001"/>
            <a:ext cx="1735001" cy="196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14c1fa71d2a_0_1"/>
          <p:cNvSpPr txBox="1"/>
          <p:nvPr/>
        </p:nvSpPr>
        <p:spPr>
          <a:xfrm>
            <a:off x="357475" y="5497325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i-FI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Geographic Resources Analysis Support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g14c1fa71d2a_0_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07650" y="2318250"/>
            <a:ext cx="2452496" cy="104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g14c1fa71d2a_0_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175150" y="3652221"/>
            <a:ext cx="2324350" cy="89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g14c1fa71d2a_0_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479714" y="93300"/>
            <a:ext cx="2604206" cy="7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HY (konserni)">
      <a:dk1>
        <a:srgbClr val="000000"/>
      </a:dk1>
      <a:lt1>
        <a:srgbClr val="FFFFFF"/>
      </a:lt1>
      <a:dk2>
        <a:srgbClr val="8C8A87"/>
      </a:dk2>
      <a:lt2>
        <a:srgbClr val="FFFFFF"/>
      </a:lt2>
      <a:accent1>
        <a:srgbClr val="8C8A87"/>
      </a:accent1>
      <a:accent2>
        <a:srgbClr val="1E1C77"/>
      </a:accent2>
      <a:accent3>
        <a:srgbClr val="FCA311"/>
      </a:accent3>
      <a:accent4>
        <a:srgbClr val="256EC7"/>
      </a:accent4>
      <a:accent5>
        <a:srgbClr val="8EAC7D"/>
      </a:accent5>
      <a:accent6>
        <a:srgbClr val="718A93"/>
      </a:accent6>
      <a:hlink>
        <a:srgbClr val="FCA311"/>
      </a:hlink>
      <a:folHlink>
        <a:srgbClr val="8C8A8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2019-09-25T08:02:40Z</dcterms:created>
</cp:coreProperties>
</file>